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5501" autoAdjust="0"/>
  </p:normalViewPr>
  <p:slideViewPr>
    <p:cSldViewPr snapToGrid="0">
      <p:cViewPr>
        <p:scale>
          <a:sx n="91" d="100"/>
          <a:sy n="91" d="100"/>
        </p:scale>
        <p:origin x="456" y="-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D3628D-911C-41D0-A39A-4F258C27A247}" type="datetimeFigureOut">
              <a:rPr lang="en-US" smtClean="0"/>
              <a:t>10/13/2018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B6497-54BA-436A-93B2-01661D7C5C96}" type="slidenum">
              <a:rPr lang="en-US" smtClean="0"/>
              <a:t>‹#›</a:t>
            </a:fld>
            <a:endParaRPr lang="en-US"/>
          </a:p>
        </p:txBody>
      </p:sp>
    </p:spTree>
    <p:extLst>
      <p:ext uri="{BB962C8B-B14F-4D97-AF65-F5344CB8AC3E}">
        <p14:creationId xmlns:p14="http://schemas.microsoft.com/office/powerpoint/2010/main" val="902544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CMI is a crucial tool for analysis of the cases as well as the treatment outcome of a certain</a:t>
            </a:r>
            <a:r>
              <a:rPr lang="en-US" baseline="0" dirty="0" smtClean="0"/>
              <a:t> case of ailment. The use of the CMI has been playing an important role in ensuring that resources are allocated appropriately from the finance </a:t>
            </a:r>
            <a:r>
              <a:rPr lang="en-US" baseline="0" dirty="0" smtClean="0"/>
              <a:t>compartment </a:t>
            </a:r>
            <a:r>
              <a:rPr lang="en-US" sz="1200" baseline="0" dirty="0" smtClean="0">
                <a:latin typeface="Times New Roman" panose="02020603050405020304" pitchFamily="18" charset="0"/>
                <a:cs typeface="Times New Roman" panose="02020603050405020304" pitchFamily="18" charset="0"/>
              </a:rPr>
              <a:t>(</a:t>
            </a:r>
            <a:r>
              <a:rPr lang="en-US" sz="1200" dirty="0" smtClean="0">
                <a:latin typeface="Times New Roman" panose="02020603050405020304" pitchFamily="18" charset="0"/>
                <a:cs typeface="Times New Roman" panose="02020603050405020304" pitchFamily="18" charset="0"/>
              </a:rPr>
              <a:t>Rosenbaum et al., 2014)</a:t>
            </a:r>
            <a:r>
              <a:rPr lang="en-US" sz="1200" baseline="0" dirty="0" smtClean="0">
                <a:latin typeface="Times New Roman" panose="02020603050405020304" pitchFamily="18" charset="0"/>
                <a:cs typeface="Times New Roman" panose="02020603050405020304" pitchFamily="18" charset="0"/>
              </a:rPr>
              <a:t>.</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4BEB6497-54BA-436A-93B2-01661D7C5C96}" type="slidenum">
              <a:rPr lang="en-US" smtClean="0"/>
              <a:t>2</a:t>
            </a:fld>
            <a:endParaRPr lang="en-US"/>
          </a:p>
        </p:txBody>
      </p:sp>
    </p:spTree>
    <p:extLst>
      <p:ext uri="{BB962C8B-B14F-4D97-AF65-F5344CB8AC3E}">
        <p14:creationId xmlns:p14="http://schemas.microsoft.com/office/powerpoint/2010/main" val="3976294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sz="2800" dirty="0" smtClean="0">
                <a:latin typeface="Times New Roman" panose="02020603050405020304" pitchFamily="18" charset="0"/>
                <a:cs typeface="Times New Roman" panose="02020603050405020304" pitchFamily="18" charset="0"/>
              </a:rPr>
              <a:t>In the light</a:t>
            </a:r>
            <a:r>
              <a:rPr lang="en-US" sz="2800" baseline="0" dirty="0" smtClean="0">
                <a:latin typeface="Times New Roman" panose="02020603050405020304" pitchFamily="18" charset="0"/>
                <a:cs typeface="Times New Roman" panose="02020603050405020304" pitchFamily="18" charset="0"/>
              </a:rPr>
              <a:t> of how the hospital is performing in terms of the activities that it is carrying out, the finance department can be able to allocate funds according to the number of activities within the </a:t>
            </a:r>
            <a:r>
              <a:rPr lang="en-US" sz="2800" baseline="0" dirty="0" smtClean="0">
                <a:latin typeface="Times New Roman" panose="02020603050405020304" pitchFamily="18" charset="0"/>
                <a:cs typeface="Times New Roman" panose="02020603050405020304" pitchFamily="18" charset="0"/>
              </a:rPr>
              <a:t>hospital (</a:t>
            </a:r>
            <a:r>
              <a:rPr lang="en-US" sz="2800" dirty="0" smtClean="0">
                <a:latin typeface="Times New Roman" panose="02020603050405020304" pitchFamily="18" charset="0"/>
                <a:cs typeface="Times New Roman" panose="02020603050405020304" pitchFamily="18" charset="0"/>
              </a:rPr>
              <a:t>Rosenbaum et al., 2014)</a:t>
            </a:r>
            <a:r>
              <a:rPr lang="en-US" sz="2800" baseline="0" dirty="0" smtClean="0">
                <a:latin typeface="Times New Roman" panose="02020603050405020304" pitchFamily="18" charset="0"/>
                <a:cs typeface="Times New Roman" panose="02020603050405020304" pitchFamily="18" charset="0"/>
              </a:rPr>
              <a:t>.</a:t>
            </a:r>
          </a:p>
          <a:p>
            <a:pPr marL="171450" indent="-171450">
              <a:buFont typeface="Wingdings" panose="05000000000000000000" pitchFamily="2" charset="2"/>
              <a:buChar char="ü"/>
            </a:pPr>
            <a:r>
              <a:rPr lang="en-US" sz="2800" baseline="0" dirty="0" smtClean="0">
                <a:latin typeface="Times New Roman" panose="02020603050405020304" pitchFamily="18" charset="0"/>
                <a:cs typeface="Times New Roman" panose="02020603050405020304" pitchFamily="18" charset="0"/>
              </a:rPr>
              <a:t>It </a:t>
            </a:r>
            <a:r>
              <a:rPr lang="en-US" sz="2800" baseline="0" dirty="0" smtClean="0">
                <a:latin typeface="Times New Roman" panose="02020603050405020304" pitchFamily="18" charset="0"/>
                <a:cs typeface="Times New Roman" panose="02020603050405020304" pitchFamily="18" charset="0"/>
              </a:rPr>
              <a:t>can also be able to predict how the trend has been in the past and anticipate as whether they are expecting a rise in the CMI. </a:t>
            </a:r>
            <a:endParaRPr lang="en-US" sz="2800" baseline="0"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US" sz="2800" baseline="0" dirty="0" smtClean="0">
                <a:latin typeface="Times New Roman" panose="02020603050405020304" pitchFamily="18" charset="0"/>
                <a:cs typeface="Times New Roman" panose="02020603050405020304" pitchFamily="18" charset="0"/>
              </a:rPr>
              <a:t>By </a:t>
            </a:r>
            <a:r>
              <a:rPr lang="en-US" sz="2800" baseline="0" dirty="0" smtClean="0">
                <a:latin typeface="Times New Roman" panose="02020603050405020304" pitchFamily="18" charset="0"/>
                <a:cs typeface="Times New Roman" panose="02020603050405020304" pitchFamily="18" charset="0"/>
              </a:rPr>
              <a:t>calculating the cost per patient divided by </a:t>
            </a:r>
            <a:r>
              <a:rPr lang="en-US" sz="2800" baseline="0" dirty="0" err="1" smtClean="0">
                <a:latin typeface="Times New Roman" panose="02020603050405020304" pitchFamily="18" charset="0"/>
                <a:cs typeface="Times New Roman" panose="02020603050405020304" pitchFamily="18" charset="0"/>
              </a:rPr>
              <a:t>th</a:t>
            </a:r>
            <a:r>
              <a:rPr lang="en-US" sz="2800" baseline="0" dirty="0" smtClean="0">
                <a:latin typeface="Times New Roman" panose="02020603050405020304" pitchFamily="18" charset="0"/>
                <a:cs typeface="Times New Roman" panose="02020603050405020304" pitchFamily="18" charset="0"/>
              </a:rPr>
              <a:t> CMI, they can calculate the mi adjustment.</a:t>
            </a:r>
            <a:endParaRPr lang="en-US" sz="2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BEB6497-54BA-436A-93B2-01661D7C5C96}" type="slidenum">
              <a:rPr lang="en-US" smtClean="0"/>
              <a:t>3</a:t>
            </a:fld>
            <a:endParaRPr lang="en-US"/>
          </a:p>
        </p:txBody>
      </p:sp>
    </p:spTree>
    <p:extLst>
      <p:ext uri="{BB962C8B-B14F-4D97-AF65-F5344CB8AC3E}">
        <p14:creationId xmlns:p14="http://schemas.microsoft.com/office/powerpoint/2010/main" val="3749034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sz="1200" dirty="0" smtClean="0">
                <a:latin typeface="Times New Roman" panose="02020603050405020304" pitchFamily="18" charset="0"/>
                <a:cs typeface="Times New Roman" panose="02020603050405020304" pitchFamily="18" charset="0"/>
              </a:rPr>
              <a:t>A higher Case Mix Index would mean the there is little money that will be used per each patient. </a:t>
            </a:r>
          </a:p>
          <a:p>
            <a:pPr marL="171450" indent="-171450">
              <a:buFont typeface="Wingdings" panose="05000000000000000000" pitchFamily="2" charset="2"/>
              <a:buChar char="ü"/>
            </a:pPr>
            <a:r>
              <a:rPr lang="en-US" sz="1200" dirty="0" smtClean="0">
                <a:latin typeface="Times New Roman" panose="02020603050405020304" pitchFamily="18" charset="0"/>
                <a:cs typeface="Times New Roman" panose="02020603050405020304" pitchFamily="18" charset="0"/>
              </a:rPr>
              <a:t>Therefore, there will be little funds that need to be allocated to this given group. </a:t>
            </a:r>
          </a:p>
          <a:p>
            <a:pPr marL="171450" indent="-171450">
              <a:buFont typeface="Wingdings" panose="05000000000000000000" pitchFamily="2" charset="2"/>
              <a:buChar char="ü"/>
            </a:pPr>
            <a:r>
              <a:rPr lang="en-US" sz="1200" dirty="0" smtClean="0">
                <a:latin typeface="Times New Roman" panose="02020603050405020304" pitchFamily="18" charset="0"/>
                <a:cs typeface="Times New Roman" panose="02020603050405020304" pitchFamily="18" charset="0"/>
              </a:rPr>
              <a:t>It will also mean that there is cases reported were not very severe and therefore, the amount that was spent to cater for the medication of such patients was not high.</a:t>
            </a:r>
          </a:p>
          <a:p>
            <a:pPr marL="171450" indent="-171450">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The </a:t>
            </a:r>
            <a:r>
              <a:rPr lang="en-US" dirty="0" smtClean="0">
                <a:latin typeface="Times New Roman" panose="02020603050405020304" pitchFamily="18" charset="0"/>
                <a:cs typeface="Times New Roman" panose="02020603050405020304" pitchFamily="18" charset="0"/>
              </a:rPr>
              <a:t>CMI will guide the finance department on how much money will be required for a certain group of ailment </a:t>
            </a:r>
            <a:r>
              <a:rPr lang="en-US" dirty="0" smtClean="0">
                <a:latin typeface="Times New Roman" panose="02020603050405020304" pitchFamily="18" charset="0"/>
                <a:cs typeface="Times New Roman" panose="02020603050405020304" pitchFamily="18" charset="0"/>
              </a:rPr>
              <a:t>reported.</a:t>
            </a:r>
          </a:p>
          <a:p>
            <a:pPr marL="171450" indent="-171450">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There </a:t>
            </a:r>
            <a:r>
              <a:rPr lang="en-US" dirty="0" smtClean="0">
                <a:latin typeface="Times New Roman" panose="02020603050405020304" pitchFamily="18" charset="0"/>
                <a:cs typeface="Times New Roman" panose="02020603050405020304" pitchFamily="18" charset="0"/>
              </a:rPr>
              <a:t>is a concern over</a:t>
            </a:r>
            <a:r>
              <a:rPr lang="en-US" baseline="0" dirty="0" smtClean="0">
                <a:latin typeface="Times New Roman" panose="02020603050405020304" pitchFamily="18" charset="0"/>
                <a:cs typeface="Times New Roman" panose="02020603050405020304" pitchFamily="18" charset="0"/>
              </a:rPr>
              <a:t> the reduction in the CMI as this would mean a higher allocation of resources to cater for the medication of a certain ailment.</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BEB6497-54BA-436A-93B2-01661D7C5C96}" type="slidenum">
              <a:rPr lang="en-US" smtClean="0"/>
              <a:t>4</a:t>
            </a:fld>
            <a:endParaRPr lang="en-US"/>
          </a:p>
        </p:txBody>
      </p:sp>
    </p:spTree>
    <p:extLst>
      <p:ext uri="{BB962C8B-B14F-4D97-AF65-F5344CB8AC3E}">
        <p14:creationId xmlns:p14="http://schemas.microsoft.com/office/powerpoint/2010/main" val="3082109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sz="1200" dirty="0" smtClean="0">
                <a:latin typeface="Times New Roman" panose="02020603050405020304" pitchFamily="18" charset="0"/>
                <a:cs typeface="Times New Roman" panose="02020603050405020304" pitchFamily="18" charset="0"/>
              </a:rPr>
              <a:t>If there is a drop in the CMI, it could also mean that there is low operations within the given hospital. </a:t>
            </a:r>
          </a:p>
          <a:p>
            <a:pPr marL="171450" indent="-171450">
              <a:buFont typeface="Wingdings" panose="05000000000000000000" pitchFamily="2" charset="2"/>
              <a:buChar char="ü"/>
            </a:pPr>
            <a:r>
              <a:rPr lang="en-US" sz="1200" dirty="0" smtClean="0">
                <a:latin typeface="Times New Roman" panose="02020603050405020304" pitchFamily="18" charset="0"/>
                <a:cs typeface="Times New Roman" panose="02020603050405020304" pitchFamily="18" charset="0"/>
              </a:rPr>
              <a:t>However, unnecessary operations need not be carried out since there might be a problem with the documentation and therefore, a need to improve on the way the hospital practices the book keeping practice.</a:t>
            </a:r>
          </a:p>
          <a:p>
            <a:pPr marL="171450" indent="-171450">
              <a:buFont typeface="Wingdings" panose="05000000000000000000" pitchFamily="2" charset="2"/>
              <a:buChar char="ü"/>
            </a:pPr>
            <a:r>
              <a:rPr lang="en-US" sz="1200" dirty="0" smtClean="0">
                <a:latin typeface="Times New Roman" panose="02020603050405020304" pitchFamily="18" charset="0"/>
                <a:cs typeface="Times New Roman" panose="02020603050405020304" pitchFamily="18" charset="0"/>
              </a:rPr>
              <a:t>Since the CMI focuses on inpatient, then, a drop in the CMI could mean there is more outpatients than inpatients. Measures should be in place to ensure that there are inpatient who are being admitted to the hospital.</a:t>
            </a:r>
          </a:p>
          <a:p>
            <a:endParaRPr lang="en-US" dirty="0"/>
          </a:p>
        </p:txBody>
      </p:sp>
      <p:sp>
        <p:nvSpPr>
          <p:cNvPr id="4" name="Slide Number Placeholder 3"/>
          <p:cNvSpPr>
            <a:spLocks noGrp="1"/>
          </p:cNvSpPr>
          <p:nvPr>
            <p:ph type="sldNum" sz="quarter" idx="10"/>
          </p:nvPr>
        </p:nvSpPr>
        <p:spPr/>
        <p:txBody>
          <a:bodyPr/>
          <a:lstStyle/>
          <a:p>
            <a:fld id="{4BEB6497-54BA-436A-93B2-01661D7C5C96}" type="slidenum">
              <a:rPr lang="en-US" smtClean="0"/>
              <a:t>5</a:t>
            </a:fld>
            <a:endParaRPr lang="en-US"/>
          </a:p>
        </p:txBody>
      </p:sp>
    </p:spTree>
    <p:extLst>
      <p:ext uri="{BB962C8B-B14F-4D97-AF65-F5344CB8AC3E}">
        <p14:creationId xmlns:p14="http://schemas.microsoft.com/office/powerpoint/2010/main" val="2968735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In order to improve the CMI</a:t>
            </a:r>
            <a:r>
              <a:rPr lang="en-US" baseline="0" dirty="0" smtClean="0">
                <a:latin typeface="Times New Roman" panose="02020603050405020304" pitchFamily="18" charset="0"/>
                <a:cs typeface="Times New Roman" panose="02020603050405020304" pitchFamily="18" charset="0"/>
              </a:rPr>
              <a:t> o good record keeping is crucial for a hospital. </a:t>
            </a:r>
            <a:endParaRPr lang="en-US" baseline="0"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US" baseline="0" dirty="0" smtClean="0">
                <a:latin typeface="Times New Roman" panose="02020603050405020304" pitchFamily="18" charset="0"/>
                <a:cs typeface="Times New Roman" panose="02020603050405020304" pitchFamily="18" charset="0"/>
              </a:rPr>
              <a:t>In </a:t>
            </a:r>
            <a:r>
              <a:rPr lang="en-US" baseline="0" dirty="0" smtClean="0">
                <a:latin typeface="Times New Roman" panose="02020603050405020304" pitchFamily="18" charset="0"/>
                <a:cs typeface="Times New Roman" panose="02020603050405020304" pitchFamily="18" charset="0"/>
              </a:rPr>
              <a:t>return, the CMI revolves around the inpatients and not the outpatients</a:t>
            </a:r>
            <a:r>
              <a:rPr lang="en-US" baseline="0" dirty="0" smtClean="0">
                <a:latin typeface="Times New Roman" panose="02020603050405020304" pitchFamily="18" charset="0"/>
                <a:cs typeface="Times New Roman" panose="02020603050405020304" pitchFamily="18" charset="0"/>
              </a:rPr>
              <a:t>.  </a:t>
            </a:r>
          </a:p>
          <a:p>
            <a:pPr marL="171450" indent="-171450">
              <a:buFont typeface="Wingdings" panose="05000000000000000000" pitchFamily="2" charset="2"/>
              <a:buChar char="ü"/>
            </a:pPr>
            <a:r>
              <a:rPr lang="en-US" baseline="0" dirty="0" smtClean="0">
                <a:latin typeface="Times New Roman" panose="02020603050405020304" pitchFamily="18" charset="0"/>
                <a:cs typeface="Times New Roman" panose="02020603050405020304" pitchFamily="18" charset="0"/>
              </a:rPr>
              <a:t>So </a:t>
            </a:r>
            <a:r>
              <a:rPr lang="en-US" baseline="0" dirty="0" smtClean="0">
                <a:latin typeface="Times New Roman" panose="02020603050405020304" pitchFamily="18" charset="0"/>
                <a:cs typeface="Times New Roman" panose="02020603050405020304" pitchFamily="18" charset="0"/>
              </a:rPr>
              <a:t>any health </a:t>
            </a:r>
            <a:r>
              <a:rPr lang="en-US" baseline="0" dirty="0" smtClean="0">
                <a:latin typeface="Times New Roman" panose="02020603050405020304" pitchFamily="18" charset="0"/>
                <a:cs typeface="Times New Roman" panose="02020603050405020304" pitchFamily="18" charset="0"/>
              </a:rPr>
              <a:t>center </a:t>
            </a:r>
            <a:r>
              <a:rPr lang="en-US" baseline="0" dirty="0" smtClean="0">
                <a:latin typeface="Times New Roman" panose="02020603050405020304" pitchFamily="18" charset="0"/>
                <a:cs typeface="Times New Roman" panose="02020603050405020304" pitchFamily="18" charset="0"/>
              </a:rPr>
              <a:t>willing to increase its CMI, it should concentrate on the number of inpatients that it caters for.</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BEB6497-54BA-436A-93B2-01661D7C5C96}" type="slidenum">
              <a:rPr lang="en-US" smtClean="0"/>
              <a:t>6</a:t>
            </a:fld>
            <a:endParaRPr lang="en-US"/>
          </a:p>
        </p:txBody>
      </p:sp>
    </p:spTree>
    <p:extLst>
      <p:ext uri="{BB962C8B-B14F-4D97-AF65-F5344CB8AC3E}">
        <p14:creationId xmlns:p14="http://schemas.microsoft.com/office/powerpoint/2010/main" val="3772937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10/13/2018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404534"/>
            <a:ext cx="7766936" cy="2681816"/>
          </a:xfrm>
        </p:spPr>
        <p:txBody>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The Case Mix Index</a:t>
            </a:r>
            <a:br>
              <a:rPr lang="en-US" sz="3200" dirty="0" smtClean="0">
                <a:solidFill>
                  <a:schemeClr val="tx1"/>
                </a:solidFill>
                <a:latin typeface="Times New Roman" panose="02020603050405020304" pitchFamily="18" charset="0"/>
                <a:cs typeface="Times New Roman" panose="02020603050405020304" pitchFamily="18" charset="0"/>
              </a:rPr>
            </a:br>
            <a:r>
              <a:rPr lang="en-US" sz="3200" dirty="0" smtClean="0">
                <a:solidFill>
                  <a:schemeClr val="tx1"/>
                </a:solidFill>
                <a:latin typeface="Times New Roman" panose="02020603050405020304" pitchFamily="18" charset="0"/>
                <a:cs typeface="Times New Roman" panose="02020603050405020304" pitchFamily="18" charset="0"/>
              </a:rPr>
              <a:t>Student’s Name </a:t>
            </a:r>
            <a:r>
              <a:rPr lang="en-US" sz="3200" dirty="0" smtClean="0">
                <a:solidFill>
                  <a:schemeClr val="tx1"/>
                </a:solidFill>
                <a:latin typeface="Times New Roman" panose="02020603050405020304" pitchFamily="18" charset="0"/>
                <a:cs typeface="Times New Roman" panose="02020603050405020304" pitchFamily="18" charset="0"/>
              </a:rPr>
              <a:t/>
            </a:r>
            <a:br>
              <a:rPr lang="en-US" sz="3200" dirty="0" smtClean="0">
                <a:solidFill>
                  <a:schemeClr val="tx1"/>
                </a:solidFill>
                <a:latin typeface="Times New Roman" panose="02020603050405020304" pitchFamily="18" charset="0"/>
                <a:cs typeface="Times New Roman" panose="02020603050405020304" pitchFamily="18" charset="0"/>
              </a:rPr>
            </a:br>
            <a:r>
              <a:rPr lang="en-US" sz="3200" dirty="0" smtClean="0">
                <a:solidFill>
                  <a:schemeClr val="tx1"/>
                </a:solidFill>
                <a:latin typeface="Times New Roman" panose="02020603050405020304" pitchFamily="18" charset="0"/>
                <a:cs typeface="Times New Roman" panose="02020603050405020304" pitchFamily="18" charset="0"/>
              </a:rPr>
              <a:t>Institutional Affiliation </a:t>
            </a:r>
            <a:r>
              <a:rPr lang="en-US" sz="3200" dirty="0" smtClean="0">
                <a:solidFill>
                  <a:schemeClr val="tx1"/>
                </a:solidFill>
                <a:latin typeface="Times New Roman" panose="02020603050405020304" pitchFamily="18" charset="0"/>
                <a:cs typeface="Times New Roman" panose="02020603050405020304" pitchFamily="18" charset="0"/>
              </a:rPr>
              <a:t/>
            </a:r>
            <a:br>
              <a:rPr lang="en-US" sz="3200" dirty="0" smtClean="0">
                <a:solidFill>
                  <a:schemeClr val="tx1"/>
                </a:solidFill>
                <a:latin typeface="Times New Roman" panose="02020603050405020304" pitchFamily="18" charset="0"/>
                <a:cs typeface="Times New Roman" panose="02020603050405020304" pitchFamily="18" charset="0"/>
              </a:rPr>
            </a:br>
            <a:r>
              <a:rPr lang="en-US" sz="3200" dirty="0" smtClean="0">
                <a:solidFill>
                  <a:schemeClr val="tx1"/>
                </a:solidFill>
                <a:latin typeface="Times New Roman" panose="02020603050405020304" pitchFamily="18" charset="0"/>
                <a:cs typeface="Times New Roman" panose="02020603050405020304" pitchFamily="18" charset="0"/>
              </a:rPr>
              <a:t>Date</a:t>
            </a:r>
            <a:br>
              <a:rPr lang="en-US" sz="3200" dirty="0" smtClean="0">
                <a:solidFill>
                  <a:schemeClr val="tx1"/>
                </a:solidFill>
                <a:latin typeface="Times New Roman" panose="02020603050405020304" pitchFamily="18" charset="0"/>
                <a:cs typeface="Times New Roman" panose="02020603050405020304" pitchFamily="18" charset="0"/>
              </a:rPr>
            </a:br>
            <a:endParaRPr lang="en-US"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5368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7492" y="223024"/>
            <a:ext cx="8426509" cy="702527"/>
          </a:xfrm>
        </p:spPr>
        <p:txBody>
          <a:bodyPr>
            <a:noAutofit/>
          </a:bodyPr>
          <a:lstStyle/>
          <a:p>
            <a:pPr algn="ctr"/>
            <a:r>
              <a:rPr lang="en-US" sz="4400" dirty="0" smtClean="0">
                <a:solidFill>
                  <a:schemeClr val="tx1"/>
                </a:solidFill>
                <a:latin typeface="Times New Roman" panose="02020603050405020304" pitchFamily="18" charset="0"/>
                <a:cs typeface="Times New Roman" panose="02020603050405020304" pitchFamily="18" charset="0"/>
              </a:rPr>
              <a:t>Introduction</a:t>
            </a:r>
            <a:endParaRPr lang="en-US" sz="44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003610"/>
            <a:ext cx="10585398" cy="5653669"/>
          </a:xfrm>
        </p:spPr>
        <p:txBody>
          <a:bodyPr>
            <a:noAutofit/>
          </a:bodyPr>
          <a:lstStyle/>
          <a:p>
            <a:r>
              <a:rPr lang="en-US" dirty="0">
                <a:latin typeface="Times New Roman" panose="02020603050405020304" pitchFamily="18" charset="0"/>
                <a:cs typeface="Times New Roman" panose="02020603050405020304" pitchFamily="18" charset="0"/>
              </a:rPr>
              <a:t>Case Mix Index popularly abbreviated, as the CMI is a value that is usually attached to represent the group that has been diagnosed with a certain disease and in an environment, which depicts a medical </a:t>
            </a:r>
            <a:r>
              <a:rPr lang="en-US" dirty="0" smtClean="0">
                <a:latin typeface="Times New Roman" panose="02020603050405020304" pitchFamily="18" charset="0"/>
                <a:cs typeface="Times New Roman" panose="02020603050405020304" pitchFamily="18" charset="0"/>
              </a:rPr>
              <a:t>care </a:t>
            </a:r>
            <a:r>
              <a:rPr lang="en-US" dirty="0">
                <a:latin typeface="Times New Roman" panose="02020603050405020304" pitchFamily="18" charset="0"/>
                <a:cs typeface="Times New Roman" panose="02020603050405020304" pitchFamily="18" charset="0"/>
              </a:rPr>
              <a:t>(Rosenbaum et al., 2014</a:t>
            </a:r>
            <a:r>
              <a:rPr lang="en-US"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value that has been identified with a certain group is used to make an informed decision as to how the resources should be allocated.</a:t>
            </a:r>
          </a:p>
          <a:p>
            <a:r>
              <a:rPr lang="en-US" dirty="0">
                <a:latin typeface="Times New Roman" panose="02020603050405020304" pitchFamily="18" charset="0"/>
                <a:cs typeface="Times New Roman" panose="02020603050405020304" pitchFamily="18" charset="0"/>
              </a:rPr>
              <a:t>These funds are used to cater for the medication of the patients in that group as well as caring for that particular group. </a:t>
            </a:r>
          </a:p>
          <a:p>
            <a:r>
              <a:rPr lang="en-US" dirty="0">
                <a:latin typeface="Times New Roman" panose="02020603050405020304" pitchFamily="18" charset="0"/>
                <a:cs typeface="Times New Roman" panose="02020603050405020304" pitchFamily="18" charset="0"/>
              </a:rPr>
              <a:t>These groups that have similarities are the ones that are given the general term the Diagnosis Related Groups (DRG).</a:t>
            </a:r>
          </a:p>
          <a:p>
            <a:r>
              <a:rPr lang="en-US" dirty="0">
                <a:latin typeface="Times New Roman" panose="02020603050405020304" pitchFamily="18" charset="0"/>
                <a:cs typeface="Times New Roman" panose="02020603050405020304" pitchFamily="18" charset="0"/>
              </a:rPr>
              <a:t>Each group or the diagnosis related group will have a value which is an average of the resources that are required to treat and take care of the patients in that particular group, in relation to all other groups within the set  environment of the medical </a:t>
            </a:r>
            <a:r>
              <a:rPr lang="en-US" dirty="0">
                <a:latin typeface="Times New Roman" panose="02020603050405020304" pitchFamily="18" charset="0"/>
                <a:cs typeface="Times New Roman" panose="02020603050405020304" pitchFamily="18" charset="0"/>
              </a:rPr>
              <a:t>care (</a:t>
            </a:r>
            <a:r>
              <a:rPr lang="en-US" dirty="0" smtClean="0">
                <a:latin typeface="Times New Roman" panose="02020603050405020304" pitchFamily="18" charset="0"/>
                <a:cs typeface="Times New Roman" panose="02020603050405020304" pitchFamily="18" charset="0"/>
              </a:rPr>
              <a:t>Aiello et al., 2017). </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In the Case Mix Index, the patients are generally sorted into groups after identification of similarities in the conditions of the patient, how complex the conditions are as well as the needs of those patients.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CMI of a certain medical care shows how diversified that unit is, how complexity terms of clinical services offered as well as the required resources by the medical care unit that will be used to cater for the treatment and other services or medical care services that the unit </a:t>
            </a:r>
            <a:r>
              <a:rPr lang="en-US" dirty="0">
                <a:latin typeface="Times New Roman" panose="02020603050405020304" pitchFamily="18" charset="0"/>
                <a:cs typeface="Times New Roman" panose="02020603050405020304" pitchFamily="18" charset="0"/>
              </a:rPr>
              <a:t>requires (</a:t>
            </a:r>
            <a:r>
              <a:rPr lang="en-US" dirty="0" err="1">
                <a:latin typeface="Times New Roman" panose="02020603050405020304" pitchFamily="18" charset="0"/>
                <a:cs typeface="Times New Roman" panose="02020603050405020304" pitchFamily="18" charset="0"/>
              </a:rPr>
              <a:t>Jalisi</a:t>
            </a:r>
            <a:r>
              <a:rPr lang="en-US" dirty="0">
                <a:latin typeface="Times New Roman" panose="02020603050405020304" pitchFamily="18" charset="0"/>
                <a:cs typeface="Times New Roman" panose="02020603050405020304" pitchFamily="18" charset="0"/>
              </a:rPr>
              <a:t> et al., 2014). . </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3727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67630"/>
            <a:ext cx="8488968" cy="490654"/>
          </a:xfrm>
        </p:spPr>
        <p:txBody>
          <a:bodyPr>
            <a:no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Case Mix Adjustment.</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23746" y="970156"/>
            <a:ext cx="11351942" cy="5709423"/>
          </a:xfrm>
        </p:spPr>
        <p:txBody>
          <a:bodyPr>
            <a:normAutofit lnSpcReduction="10000"/>
          </a:bodyPr>
          <a:lstStyle/>
          <a:p>
            <a:r>
              <a:rPr lang="en-US" sz="1700" dirty="0">
                <a:latin typeface="Times New Roman" panose="02020603050405020304" pitchFamily="18" charset="0"/>
                <a:cs typeface="Times New Roman" panose="02020603050405020304" pitchFamily="18" charset="0"/>
              </a:rPr>
              <a:t>A CMI adjustment can be termed as the procedures that use statistical analysis in order to compare the outcomes of a treatment. </a:t>
            </a:r>
          </a:p>
          <a:p>
            <a:r>
              <a:rPr lang="en-US" sz="1700" dirty="0">
                <a:latin typeface="Times New Roman" panose="02020603050405020304" pitchFamily="18" charset="0"/>
                <a:cs typeface="Times New Roman" panose="02020603050405020304" pitchFamily="18" charset="0"/>
              </a:rPr>
              <a:t>The Case mix index is used in a case where adjustments need to be done on each patient’s average cost, in relation to the costs per patient that has been computed for other hospitals</a:t>
            </a:r>
            <a:r>
              <a:rPr lang="en-US" sz="1700" dirty="0" smtClean="0">
                <a:latin typeface="Times New Roman" panose="02020603050405020304" pitchFamily="18" charset="0"/>
                <a:cs typeface="Times New Roman" panose="02020603050405020304" pitchFamily="18" charset="0"/>
              </a:rPr>
              <a:t>.</a:t>
            </a:r>
          </a:p>
          <a:p>
            <a:r>
              <a:rPr lang="en-US" sz="1700" dirty="0">
                <a:latin typeface="Times New Roman" panose="02020603050405020304" pitchFamily="18" charset="0"/>
                <a:cs typeface="Times New Roman" panose="02020603050405020304" pitchFamily="18" charset="0"/>
              </a:rPr>
              <a:t>This treatment comparison is done for the various hospitals within the given medical care area which has different patients and compares the diagnosis by those centers, how severe an illness is including other set of </a:t>
            </a:r>
            <a:r>
              <a:rPr lang="en-US" sz="1700" dirty="0" smtClean="0">
                <a:latin typeface="Times New Roman" panose="02020603050405020304" pitchFamily="18" charset="0"/>
                <a:cs typeface="Times New Roman" panose="02020603050405020304" pitchFamily="18" charset="0"/>
              </a:rPr>
              <a:t>variables</a:t>
            </a:r>
            <a:r>
              <a:rPr lang="en-US" sz="1600" dirty="0">
                <a:latin typeface="Times New Roman" panose="02020603050405020304" pitchFamily="18" charset="0"/>
                <a:cs typeface="Times New Roman" panose="02020603050405020304" pitchFamily="18" charset="0"/>
              </a:rPr>
              <a:t> (Rosenbaum et al., 2014).</a:t>
            </a:r>
            <a:endParaRPr lang="en-US" sz="1700" dirty="0">
              <a:latin typeface="Times New Roman" panose="02020603050405020304" pitchFamily="18" charset="0"/>
              <a:cs typeface="Times New Roman" panose="02020603050405020304" pitchFamily="18" charset="0"/>
            </a:endParaRPr>
          </a:p>
          <a:p>
            <a:r>
              <a:rPr lang="en-US" sz="1700" dirty="0">
                <a:latin typeface="Times New Roman" panose="02020603050405020304" pitchFamily="18" charset="0"/>
                <a:cs typeface="Times New Roman" panose="02020603050405020304" pitchFamily="18" charset="0"/>
              </a:rPr>
              <a:t>These variables forms the case mix variables and are used to predict the improvement that can be done in order to improve the outcome of a certain treatment.</a:t>
            </a:r>
          </a:p>
          <a:p>
            <a:r>
              <a:rPr lang="en-US" sz="1700" dirty="0">
                <a:latin typeface="Times New Roman" panose="02020603050405020304" pitchFamily="18" charset="0"/>
                <a:cs typeface="Times New Roman" panose="02020603050405020304" pitchFamily="18" charset="0"/>
              </a:rPr>
              <a:t>This is made possible by division of the mean cost for each patient who reported a case of a certain kind of a certain medical care unit, by the Case Mix Index of a certain hospital.</a:t>
            </a:r>
          </a:p>
          <a:p>
            <a:r>
              <a:rPr lang="en-US" sz="1700" dirty="0">
                <a:latin typeface="Times New Roman" panose="02020603050405020304" pitchFamily="18" charset="0"/>
                <a:cs typeface="Times New Roman" panose="02020603050405020304" pitchFamily="18" charset="0"/>
              </a:rPr>
              <a:t>The CMI that has been adjusted is crucial in determining the amount that has been spent by a patient for every type of a case that was reported by the patients in that given year. </a:t>
            </a:r>
          </a:p>
          <a:p>
            <a:r>
              <a:rPr lang="en-US" sz="1700" dirty="0">
                <a:latin typeface="Times New Roman" panose="02020603050405020304" pitchFamily="18" charset="0"/>
                <a:cs typeface="Times New Roman" panose="02020603050405020304" pitchFamily="18" charset="0"/>
              </a:rPr>
              <a:t>If a hospital has a Case Mix Index which is less than 1, then this means that  the adjusted cost is higher.</a:t>
            </a:r>
          </a:p>
          <a:p>
            <a:r>
              <a:rPr lang="en-US" sz="1700" dirty="0">
                <a:latin typeface="Times New Roman" panose="02020603050405020304" pitchFamily="18" charset="0"/>
                <a:cs typeface="Times New Roman" panose="02020603050405020304" pitchFamily="18" charset="0"/>
              </a:rPr>
              <a:t>If a certain medical care unit has a Case Mix Index that is greater than 1, then it would mean that the cost per patient that has been adjusted will be lower.</a:t>
            </a:r>
          </a:p>
          <a:p>
            <a:r>
              <a:rPr lang="en-US" sz="1700" dirty="0">
                <a:latin typeface="Times New Roman" panose="02020603050405020304" pitchFamily="18" charset="0"/>
                <a:cs typeface="Times New Roman" panose="02020603050405020304" pitchFamily="18" charset="0"/>
              </a:rPr>
              <a:t>A CMI adjustment is best achieved by the use of a general linear model, a model that utilizes the intake scores in relation to the various variables in order to facilitate the change score for every patient.</a:t>
            </a:r>
          </a:p>
          <a:p>
            <a:endParaRPr lang="en-US" dirty="0"/>
          </a:p>
          <a:p>
            <a:endParaRPr lang="en-US" dirty="0"/>
          </a:p>
        </p:txBody>
      </p:sp>
    </p:spTree>
    <p:extLst>
      <p:ext uri="{BB962C8B-B14F-4D97-AF65-F5344CB8AC3E}">
        <p14:creationId xmlns:p14="http://schemas.microsoft.com/office/powerpoint/2010/main" val="2792283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38897"/>
            <a:ext cx="8431942" cy="671332"/>
          </a:xfrm>
        </p:spPr>
        <p:txBody>
          <a:bodyPr>
            <a:noAutofit/>
          </a:bodyPr>
          <a:lstStyle/>
          <a:p>
            <a:pPr algn="ctr"/>
            <a:r>
              <a:rPr lang="en-US" sz="4000" dirty="0" smtClean="0">
                <a:solidFill>
                  <a:schemeClr val="tx1"/>
                </a:solidFill>
                <a:latin typeface="Times New Roman" panose="02020603050405020304" pitchFamily="18" charset="0"/>
                <a:cs typeface="Times New Roman" panose="02020603050405020304" pitchFamily="18" charset="0"/>
              </a:rPr>
              <a:t>Case Mix </a:t>
            </a:r>
            <a:r>
              <a:rPr lang="en-US" sz="4000" dirty="0">
                <a:solidFill>
                  <a:schemeClr val="tx1"/>
                </a:solidFill>
                <a:latin typeface="Times New Roman" panose="02020603050405020304" pitchFamily="18" charset="0"/>
                <a:cs typeface="Times New Roman" panose="02020603050405020304" pitchFamily="18" charset="0"/>
              </a:rPr>
              <a:t>A</a:t>
            </a:r>
            <a:r>
              <a:rPr lang="en-US" sz="4000" dirty="0" smtClean="0">
                <a:solidFill>
                  <a:schemeClr val="tx1"/>
                </a:solidFill>
                <a:latin typeface="Times New Roman" panose="02020603050405020304" pitchFamily="18" charset="0"/>
                <a:cs typeface="Times New Roman" panose="02020603050405020304" pitchFamily="18" charset="0"/>
              </a:rPr>
              <a:t>djustment</a:t>
            </a:r>
            <a:endParaRPr lang="en-US" sz="40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810229"/>
            <a:ext cx="9704916" cy="5809647"/>
          </a:xfrm>
        </p:spPr>
        <p:txBody>
          <a:bodyPr>
            <a:noAutofit/>
          </a:bodyPr>
          <a:lstStyle/>
          <a:p>
            <a:r>
              <a:rPr lang="en-US" sz="1600" dirty="0" smtClean="0">
                <a:latin typeface="Times New Roman" panose="02020603050405020304" pitchFamily="18" charset="0"/>
                <a:cs typeface="Times New Roman" panose="02020603050405020304" pitchFamily="18" charset="0"/>
              </a:rPr>
              <a:t>We </a:t>
            </a:r>
            <a:r>
              <a:rPr lang="en-US" sz="1600" dirty="0">
                <a:latin typeface="Times New Roman" panose="02020603050405020304" pitchFamily="18" charset="0"/>
                <a:cs typeface="Times New Roman" panose="02020603050405020304" pitchFamily="18" charset="0"/>
              </a:rPr>
              <a:t>can demonstrate this in an example whereby, if a medical care has a mean spending per patient of $2000 and the calculated CMI for that given medical care unit is given to be 0.5, then if they can get their adjusted costs as </a:t>
            </a:r>
            <a:r>
              <a:rPr lang="en-US" sz="1600" dirty="0" smtClean="0">
                <a:latin typeface="Times New Roman" panose="02020603050405020304" pitchFamily="18" charset="0"/>
                <a:cs typeface="Times New Roman" panose="02020603050405020304" pitchFamily="18" charset="0"/>
              </a:rPr>
              <a:t>follows </a:t>
            </a:r>
            <a:r>
              <a:rPr lang="en-US" sz="1600" dirty="0">
                <a:latin typeface="Times New Roman" panose="02020603050405020304" pitchFamily="18" charset="0"/>
                <a:cs typeface="Times New Roman" panose="02020603050405020304" pitchFamily="18" charset="0"/>
              </a:rPr>
              <a:t>(Rosenbaum et al., 2014</a:t>
            </a:r>
            <a:r>
              <a:rPr lang="en-US"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2000/0.5 = $4000 </a:t>
            </a:r>
          </a:p>
          <a:p>
            <a:r>
              <a:rPr lang="en-US" sz="1600" dirty="0">
                <a:latin typeface="Times New Roman" panose="02020603050405020304" pitchFamily="18" charset="0"/>
                <a:cs typeface="Times New Roman" panose="02020603050405020304" pitchFamily="18" charset="0"/>
              </a:rPr>
              <a:t>Another hospital calculated their average spending per patient and the </a:t>
            </a:r>
            <a:r>
              <a:rPr lang="en-US" sz="1600" dirty="0" smtClean="0">
                <a:latin typeface="Times New Roman" panose="02020603050405020304" pitchFamily="18" charset="0"/>
                <a:cs typeface="Times New Roman" panose="02020603050405020304" pitchFamily="18" charset="0"/>
              </a:rPr>
              <a:t>amount </a:t>
            </a:r>
            <a:r>
              <a:rPr lang="en-US" sz="1600" dirty="0">
                <a:latin typeface="Times New Roman" panose="02020603050405020304" pitchFamily="18" charset="0"/>
                <a:cs typeface="Times New Roman" panose="02020603050405020304" pitchFamily="18" charset="0"/>
              </a:rPr>
              <a:t>was found to be $ 2500 and their Case Mix Index was found to be 1.5, then they can compute their adjusted costs as shown</a:t>
            </a:r>
          </a:p>
          <a:p>
            <a:r>
              <a:rPr lang="en-US" sz="1600" dirty="0">
                <a:latin typeface="Times New Roman" panose="02020603050405020304" pitchFamily="18" charset="0"/>
                <a:cs typeface="Times New Roman" panose="02020603050405020304" pitchFamily="18" charset="0"/>
              </a:rPr>
              <a:t>2500/1.5 = $1666.7 </a:t>
            </a:r>
          </a:p>
          <a:p>
            <a:r>
              <a:rPr lang="en-US" sz="1600" dirty="0">
                <a:latin typeface="Times New Roman" panose="02020603050405020304" pitchFamily="18" charset="0"/>
                <a:cs typeface="Times New Roman" panose="02020603050405020304" pitchFamily="18" charset="0"/>
              </a:rPr>
              <a:t>It is therefore </a:t>
            </a:r>
            <a:r>
              <a:rPr lang="en-US" sz="1600" dirty="0" smtClean="0">
                <a:latin typeface="Times New Roman" panose="02020603050405020304" pitchFamily="18" charset="0"/>
                <a:cs typeface="Times New Roman" panose="02020603050405020304" pitchFamily="18" charset="0"/>
              </a:rPr>
              <a:t>evident </a:t>
            </a:r>
            <a:r>
              <a:rPr lang="en-US" sz="1600" dirty="0">
                <a:latin typeface="Times New Roman" panose="02020603050405020304" pitchFamily="18" charset="0"/>
                <a:cs typeface="Times New Roman" panose="02020603050405020304" pitchFamily="18" charset="0"/>
              </a:rPr>
              <a:t>that the less the CMI, the greater the amount of spending and the greater the CMI, the less the cost adjusted per patient.</a:t>
            </a:r>
          </a:p>
          <a:p>
            <a:r>
              <a:rPr lang="en-US" sz="1600" dirty="0">
                <a:latin typeface="Times New Roman" panose="02020603050405020304" pitchFamily="18" charset="0"/>
                <a:cs typeface="Times New Roman" panose="02020603050405020304" pitchFamily="18" charset="0"/>
              </a:rPr>
              <a:t>Therefore, by the analysis of the data that we have been presented with, if the CMI is lower, then this would mean that there will be more funds that need to be allocated to that given group.</a:t>
            </a:r>
          </a:p>
          <a:p>
            <a:r>
              <a:rPr lang="en-US" sz="1600" dirty="0">
                <a:latin typeface="Times New Roman" panose="02020603050405020304" pitchFamily="18" charset="0"/>
                <a:cs typeface="Times New Roman" panose="02020603050405020304" pitchFamily="18" charset="0"/>
              </a:rPr>
              <a:t>The group needs more fuds as the hospitals are deemed to be treating patients who have severe conditions and therefore, there is need to finance that certain </a:t>
            </a:r>
            <a:r>
              <a:rPr lang="en-US" sz="1600" dirty="0">
                <a:latin typeface="Times New Roman" panose="02020603050405020304" pitchFamily="18" charset="0"/>
                <a:cs typeface="Times New Roman" panose="02020603050405020304" pitchFamily="18" charset="0"/>
              </a:rPr>
              <a:t>group (</a:t>
            </a:r>
            <a:r>
              <a:rPr lang="en-US" sz="1600" dirty="0" err="1">
                <a:latin typeface="Times New Roman" panose="02020603050405020304" pitchFamily="18" charset="0"/>
                <a:cs typeface="Times New Roman" panose="02020603050405020304" pitchFamily="18" charset="0"/>
              </a:rPr>
              <a:t>Jalisi</a:t>
            </a:r>
            <a:r>
              <a:rPr lang="en-US" sz="1600" dirty="0">
                <a:latin typeface="Times New Roman" panose="02020603050405020304" pitchFamily="18" charset="0"/>
                <a:cs typeface="Times New Roman" panose="02020603050405020304" pitchFamily="18" charset="0"/>
              </a:rPr>
              <a:t> et al., 2014). </a:t>
            </a: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However, there should be documentation that clearly outlines the how severe a certain ailment has been as they have been presented to the respective hospitals</a:t>
            </a:r>
            <a:r>
              <a:rPr lang="en-US"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7499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25288"/>
            <a:ext cx="8596668" cy="728870"/>
          </a:xfrm>
        </p:spPr>
        <p:txBody>
          <a:bodyPr>
            <a:normAutofit/>
          </a:bodyPr>
          <a:lstStyle/>
          <a:p>
            <a:pPr algn="ctr"/>
            <a:r>
              <a:rPr lang="en-US" dirty="0" smtClean="0">
                <a:solidFill>
                  <a:schemeClr val="tx1"/>
                </a:solidFill>
                <a:latin typeface="Times New Roman" panose="02020603050405020304" pitchFamily="18" charset="0"/>
                <a:cs typeface="Times New Roman" panose="02020603050405020304" pitchFamily="18" charset="0"/>
              </a:rPr>
              <a:t>Importance of the CMI</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84313" y="848139"/>
            <a:ext cx="11449877" cy="5579165"/>
          </a:xfrm>
        </p:spPr>
        <p:txBody>
          <a:bodyPr>
            <a:noAutofit/>
          </a:bodyPr>
          <a:lstStyle/>
          <a:p>
            <a:r>
              <a:rPr lang="en-US" sz="2000" dirty="0">
                <a:latin typeface="Times New Roman" panose="02020603050405020304" pitchFamily="18" charset="0"/>
                <a:cs typeface="Times New Roman" panose="02020603050405020304" pitchFamily="18" charset="0"/>
              </a:rPr>
              <a:t>In any given hospital, they will strive to have their CMI as high as possible. </a:t>
            </a:r>
          </a:p>
          <a:p>
            <a:r>
              <a:rPr lang="en-US" sz="2000" dirty="0">
                <a:latin typeface="Times New Roman" panose="02020603050405020304" pitchFamily="18" charset="0"/>
                <a:cs typeface="Times New Roman" panose="02020603050405020304" pitchFamily="18" charset="0"/>
              </a:rPr>
              <a:t>This is the task that will be assigned to the finance department.</a:t>
            </a:r>
          </a:p>
          <a:p>
            <a:r>
              <a:rPr lang="en-US" sz="2000" dirty="0">
                <a:latin typeface="Times New Roman" panose="02020603050405020304" pitchFamily="18" charset="0"/>
                <a:cs typeface="Times New Roman" panose="02020603050405020304" pitchFamily="18" charset="0"/>
              </a:rPr>
              <a:t>CMI and the finance department in a hospital are inseparable since as the duty of the </a:t>
            </a:r>
            <a:r>
              <a:rPr lang="en-US" sz="2000" dirty="0" smtClean="0">
                <a:latin typeface="Times New Roman" panose="02020603050405020304" pitchFamily="18" charset="0"/>
                <a:cs typeface="Times New Roman" panose="02020603050405020304" pitchFamily="18" charset="0"/>
              </a:rPr>
              <a:t>finance </a:t>
            </a:r>
            <a:r>
              <a:rPr lang="en-US" sz="2000" dirty="0">
                <a:latin typeface="Times New Roman" panose="02020603050405020304" pitchFamily="18" charset="0"/>
                <a:cs typeface="Times New Roman" panose="02020603050405020304" pitchFamily="18" charset="0"/>
              </a:rPr>
              <a:t>department is to ensure that the scarce resources are allocated in the most economical way, the CMI helps those in the finance department to make informed judgements on where </a:t>
            </a:r>
            <a:r>
              <a:rPr lang="en-US" sz="2000" dirty="0" smtClean="0">
                <a:latin typeface="Times New Roman" panose="02020603050405020304" pitchFamily="18" charset="0"/>
                <a:cs typeface="Times New Roman" panose="02020603050405020304" pitchFamily="18" charset="0"/>
              </a:rPr>
              <a:t>they </a:t>
            </a:r>
            <a:r>
              <a:rPr lang="en-US" sz="2000" dirty="0">
                <a:latin typeface="Times New Roman" panose="02020603050405020304" pitchFamily="18" charset="0"/>
                <a:cs typeface="Times New Roman" panose="02020603050405020304" pitchFamily="18" charset="0"/>
              </a:rPr>
              <a:t>should allocate more money and where little finances will be </a:t>
            </a:r>
            <a:r>
              <a:rPr lang="en-US" sz="2000" dirty="0">
                <a:latin typeface="Times New Roman" panose="02020603050405020304" pitchFamily="18" charset="0"/>
                <a:cs typeface="Times New Roman" panose="02020603050405020304" pitchFamily="18" charset="0"/>
              </a:rPr>
              <a:t>used (</a:t>
            </a:r>
            <a:r>
              <a:rPr lang="en-US" sz="2000" dirty="0" err="1" smtClean="0">
                <a:latin typeface="Times New Roman" panose="02020603050405020304" pitchFamily="18" charset="0"/>
                <a:cs typeface="Times New Roman" panose="02020603050405020304" pitchFamily="18" charset="0"/>
              </a:rPr>
              <a:t>Jalisi</a:t>
            </a:r>
            <a:r>
              <a:rPr lang="en-US" sz="2000" dirty="0" smtClean="0">
                <a:latin typeface="Times New Roman" panose="02020603050405020304" pitchFamily="18" charset="0"/>
                <a:cs typeface="Times New Roman" panose="02020603050405020304" pitchFamily="18" charset="0"/>
              </a:rPr>
              <a:t> et al., 2014). </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This therefore acts to avoid wastages by the hospital.</a:t>
            </a:r>
          </a:p>
          <a:p>
            <a:r>
              <a:rPr lang="en-US" sz="2000" dirty="0">
                <a:latin typeface="Times New Roman" panose="02020603050405020304" pitchFamily="18" charset="0"/>
                <a:cs typeface="Times New Roman" panose="02020603050405020304" pitchFamily="18" charset="0"/>
              </a:rPr>
              <a:t>The financial department of a hospital will also use </a:t>
            </a: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CMI in coming up with their budget pertaining a certain time frame. </a:t>
            </a:r>
          </a:p>
          <a:p>
            <a:r>
              <a:rPr lang="en-US" sz="2000" dirty="0">
                <a:latin typeface="Times New Roman" panose="02020603050405020304" pitchFamily="18" charset="0"/>
                <a:cs typeface="Times New Roman" panose="02020603050405020304" pitchFamily="18" charset="0"/>
              </a:rPr>
              <a:t>If the hospital experiences a CMI that is relatively lower than the CMI that was predicted, then this would mean that the hospital is bound to make a loss.</a:t>
            </a:r>
          </a:p>
          <a:p>
            <a:r>
              <a:rPr lang="en-US" sz="2000" dirty="0">
                <a:latin typeface="Times New Roman" panose="02020603050405020304" pitchFamily="18" charset="0"/>
                <a:cs typeface="Times New Roman" panose="02020603050405020304" pitchFamily="18" charset="0"/>
              </a:rPr>
              <a:t>When a hospital registers a drop in the CMI, this could mean that the hospital does not have cases that are being presented to other hospitals in the same locality</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2478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57809"/>
            <a:ext cx="8596668" cy="715617"/>
          </a:xfrm>
        </p:spPr>
        <p:txBody>
          <a:bodyPr>
            <a:normAutofit/>
          </a:bodyPr>
          <a:lstStyle/>
          <a:p>
            <a:pPr algn="ctr"/>
            <a:r>
              <a:rPr lang="en-US" dirty="0" smtClean="0">
                <a:solidFill>
                  <a:schemeClr val="tx1"/>
                </a:solidFill>
                <a:latin typeface="Times New Roman" panose="02020603050405020304" pitchFamily="18" charset="0"/>
                <a:cs typeface="Times New Roman" panose="02020603050405020304" pitchFamily="18" charset="0"/>
              </a:rPr>
              <a:t>Analysis of CIMU Data</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30087" y="1073426"/>
            <a:ext cx="11370365" cy="5632174"/>
          </a:xfrm>
        </p:spPr>
        <p:txBody>
          <a:bodyPr>
            <a:normAutofit fontScale="92500" lnSpcReduction="20000"/>
          </a:bodyPr>
          <a:lstStyle/>
          <a:p>
            <a:r>
              <a:rPr lang="en-US" sz="1900" b="1" dirty="0" smtClean="0">
                <a:latin typeface="Times New Roman" panose="02020603050405020304" pitchFamily="18" charset="0"/>
                <a:cs typeface="Times New Roman" panose="02020603050405020304" pitchFamily="18" charset="0"/>
              </a:rPr>
              <a:t>CMI for 2017 1</a:t>
            </a:r>
            <a:r>
              <a:rPr lang="en-US" sz="1900" b="1" baseline="30000" dirty="0" smtClean="0">
                <a:latin typeface="Times New Roman" panose="02020603050405020304" pitchFamily="18" charset="0"/>
                <a:cs typeface="Times New Roman" panose="02020603050405020304" pitchFamily="18" charset="0"/>
              </a:rPr>
              <a:t>st</a:t>
            </a:r>
            <a:r>
              <a:rPr lang="en-US" sz="1900" b="1" dirty="0" smtClean="0">
                <a:latin typeface="Times New Roman" panose="02020603050405020304" pitchFamily="18" charset="0"/>
                <a:cs typeface="Times New Roman" panose="02020603050405020304" pitchFamily="18" charset="0"/>
              </a:rPr>
              <a:t> quarter and 2</a:t>
            </a:r>
            <a:r>
              <a:rPr lang="en-US" sz="1900" b="1" baseline="30000" dirty="0" smtClean="0">
                <a:latin typeface="Times New Roman" panose="02020603050405020304" pitchFamily="18" charset="0"/>
                <a:cs typeface="Times New Roman" panose="02020603050405020304" pitchFamily="18" charset="0"/>
              </a:rPr>
              <a:t>nd</a:t>
            </a:r>
            <a:r>
              <a:rPr lang="en-US" sz="1900" b="1" dirty="0" smtClean="0">
                <a:latin typeface="Times New Roman" panose="02020603050405020304" pitchFamily="18" charset="0"/>
                <a:cs typeface="Times New Roman" panose="02020603050405020304" pitchFamily="18" charset="0"/>
              </a:rPr>
              <a:t> quarter</a:t>
            </a:r>
          </a:p>
          <a:p>
            <a:pPr marL="0" indent="0">
              <a:buNone/>
            </a:pPr>
            <a:r>
              <a:rPr lang="en-US" sz="1900" dirty="0" smtClean="0">
                <a:latin typeface="Times New Roman" panose="02020603050405020304" pitchFamily="18" charset="0"/>
                <a:cs typeface="Times New Roman" panose="02020603050405020304" pitchFamily="18" charset="0"/>
              </a:rPr>
              <a:t>		158+186</a:t>
            </a:r>
            <a:r>
              <a:rPr lang="en-US" sz="1900" dirty="0" smtClean="0">
                <a:latin typeface="Times New Roman" panose="02020603050405020304" pitchFamily="18" charset="0"/>
                <a:cs typeface="Times New Roman" panose="02020603050405020304" pitchFamily="18" charset="0"/>
              </a:rPr>
              <a:t>= 344</a:t>
            </a:r>
          </a:p>
          <a:p>
            <a:r>
              <a:rPr lang="en-US" sz="1900" dirty="0" smtClean="0">
                <a:latin typeface="Times New Roman" panose="02020603050405020304" pitchFamily="18" charset="0"/>
                <a:cs typeface="Times New Roman" panose="02020603050405020304" pitchFamily="18" charset="0"/>
              </a:rPr>
              <a:t>Weight </a:t>
            </a:r>
          </a:p>
          <a:p>
            <a:pPr marL="0" indent="0">
              <a:buNone/>
            </a:pPr>
            <a:r>
              <a:rPr lang="en-US" sz="1900" dirty="0" smtClean="0">
                <a:latin typeface="Times New Roman" panose="02020603050405020304" pitchFamily="18" charset="0"/>
                <a:cs typeface="Times New Roman" panose="02020603050405020304" pitchFamily="18" charset="0"/>
              </a:rPr>
              <a:t>		0.9146+1.0353+2.1004</a:t>
            </a:r>
            <a:r>
              <a:rPr lang="en-US" sz="1900" dirty="0" smtClean="0">
                <a:latin typeface="Times New Roman" panose="02020603050405020304" pitchFamily="18" charset="0"/>
                <a:cs typeface="Times New Roman" panose="02020603050405020304" pitchFamily="18" charset="0"/>
              </a:rPr>
              <a:t>+.5678+0.8329+1.3019+5.4218+2.3789= 14.5536</a:t>
            </a:r>
          </a:p>
          <a:p>
            <a:pPr marL="0" indent="0">
              <a:buNone/>
            </a:pPr>
            <a:r>
              <a:rPr lang="en-US" sz="1900" dirty="0" smtClean="0">
                <a:latin typeface="Times New Roman" panose="02020603050405020304" pitchFamily="18" charset="0"/>
                <a:cs typeface="Times New Roman" panose="02020603050405020304" pitchFamily="18" charset="0"/>
              </a:rPr>
              <a:t>		CMI  </a:t>
            </a:r>
            <a:r>
              <a:rPr lang="en-US" sz="1900" dirty="0" smtClean="0">
                <a:latin typeface="Times New Roman" panose="02020603050405020304" pitchFamily="18" charset="0"/>
                <a:cs typeface="Times New Roman" panose="02020603050405020304" pitchFamily="18" charset="0"/>
              </a:rPr>
              <a:t>14.5536/344= 0.04231</a:t>
            </a:r>
          </a:p>
          <a:p>
            <a:r>
              <a:rPr lang="en-US" sz="1900" b="1" dirty="0" smtClean="0">
                <a:latin typeface="Times New Roman" panose="02020603050405020304" pitchFamily="18" charset="0"/>
                <a:cs typeface="Times New Roman" panose="02020603050405020304" pitchFamily="18" charset="0"/>
              </a:rPr>
              <a:t>CMI for 2018 1</a:t>
            </a:r>
            <a:r>
              <a:rPr lang="en-US" sz="1900" b="1" baseline="30000" dirty="0" smtClean="0">
                <a:latin typeface="Times New Roman" panose="02020603050405020304" pitchFamily="18" charset="0"/>
                <a:cs typeface="Times New Roman" panose="02020603050405020304" pitchFamily="18" charset="0"/>
              </a:rPr>
              <a:t>st</a:t>
            </a:r>
            <a:r>
              <a:rPr lang="en-US" sz="1900" b="1" dirty="0" smtClean="0">
                <a:latin typeface="Times New Roman" panose="02020603050405020304" pitchFamily="18" charset="0"/>
                <a:cs typeface="Times New Roman" panose="02020603050405020304" pitchFamily="18" charset="0"/>
              </a:rPr>
              <a:t> and 2</a:t>
            </a:r>
            <a:r>
              <a:rPr lang="en-US" sz="1900" b="1" baseline="30000" dirty="0" smtClean="0">
                <a:latin typeface="Times New Roman" panose="02020603050405020304" pitchFamily="18" charset="0"/>
                <a:cs typeface="Times New Roman" panose="02020603050405020304" pitchFamily="18" charset="0"/>
              </a:rPr>
              <a:t>nd</a:t>
            </a:r>
            <a:r>
              <a:rPr lang="en-US" sz="1900" b="1" dirty="0" smtClean="0">
                <a:latin typeface="Times New Roman" panose="02020603050405020304" pitchFamily="18" charset="0"/>
                <a:cs typeface="Times New Roman" panose="02020603050405020304" pitchFamily="18" charset="0"/>
              </a:rPr>
              <a:t> quarter</a:t>
            </a:r>
          </a:p>
          <a:p>
            <a:pPr marL="0" indent="0">
              <a:buNone/>
            </a:pPr>
            <a:r>
              <a:rPr lang="en-US" sz="1900" dirty="0" smtClean="0">
                <a:latin typeface="Times New Roman" panose="02020603050405020304" pitchFamily="18" charset="0"/>
                <a:cs typeface="Times New Roman" panose="02020603050405020304" pitchFamily="18" charset="0"/>
              </a:rPr>
              <a:t>		157+139</a:t>
            </a:r>
            <a:r>
              <a:rPr lang="en-US" sz="1900" dirty="0" smtClean="0">
                <a:latin typeface="Times New Roman" panose="02020603050405020304" pitchFamily="18" charset="0"/>
                <a:cs typeface="Times New Roman" panose="02020603050405020304" pitchFamily="18" charset="0"/>
              </a:rPr>
              <a:t>= 296</a:t>
            </a:r>
          </a:p>
          <a:p>
            <a:r>
              <a:rPr lang="en-US" sz="1900" dirty="0" smtClean="0">
                <a:latin typeface="Times New Roman" panose="02020603050405020304" pitchFamily="18" charset="0"/>
                <a:cs typeface="Times New Roman" panose="02020603050405020304" pitchFamily="18" charset="0"/>
              </a:rPr>
              <a:t>Weight= 14.5536</a:t>
            </a:r>
          </a:p>
          <a:p>
            <a:pPr marL="0" indent="0">
              <a:buNone/>
            </a:pPr>
            <a:r>
              <a:rPr lang="en-US" sz="1900" dirty="0" smtClean="0">
                <a:latin typeface="Times New Roman" panose="02020603050405020304" pitchFamily="18" charset="0"/>
                <a:cs typeface="Times New Roman" panose="02020603050405020304" pitchFamily="18" charset="0"/>
              </a:rPr>
              <a:t>		CMI  14.5536/296</a:t>
            </a:r>
          </a:p>
          <a:p>
            <a:pPr marL="0" indent="0">
              <a:buNone/>
            </a:pPr>
            <a:r>
              <a:rPr lang="en-US" sz="1900" dirty="0">
                <a:latin typeface="Times New Roman" panose="02020603050405020304" pitchFamily="18" charset="0"/>
                <a:cs typeface="Times New Roman" panose="02020603050405020304" pitchFamily="18" charset="0"/>
              </a:rPr>
              <a:t>	</a:t>
            </a:r>
            <a:r>
              <a:rPr lang="en-US" sz="1900" dirty="0" smtClean="0">
                <a:latin typeface="Times New Roman" panose="02020603050405020304" pitchFamily="18" charset="0"/>
                <a:cs typeface="Times New Roman" panose="02020603050405020304" pitchFamily="18" charset="0"/>
              </a:rPr>
              <a:t>		</a:t>
            </a:r>
            <a:r>
              <a:rPr lang="en-US" sz="1900" dirty="0" smtClean="0">
                <a:latin typeface="Times New Roman" panose="02020603050405020304" pitchFamily="18" charset="0"/>
                <a:cs typeface="Times New Roman" panose="02020603050405020304" pitchFamily="18" charset="0"/>
              </a:rPr>
              <a:t>= </a:t>
            </a:r>
            <a:r>
              <a:rPr lang="en-US" sz="1900" dirty="0" smtClean="0">
                <a:latin typeface="Times New Roman" panose="02020603050405020304" pitchFamily="18" charset="0"/>
                <a:cs typeface="Times New Roman" panose="02020603050405020304" pitchFamily="18" charset="0"/>
              </a:rPr>
              <a:t>0.0492</a:t>
            </a:r>
          </a:p>
          <a:p>
            <a:r>
              <a:rPr lang="en-US" sz="1900" dirty="0" smtClean="0">
                <a:latin typeface="Times New Roman" panose="02020603050405020304" pitchFamily="18" charset="0"/>
                <a:cs typeface="Times New Roman" panose="02020603050405020304" pitchFamily="18" charset="0"/>
              </a:rPr>
              <a:t>There is a difference in the two CMIs. This can be attributed by the rise in the number of activities that are being carried out in that unit.</a:t>
            </a:r>
          </a:p>
          <a:p>
            <a:r>
              <a:rPr lang="en-US" sz="1900" dirty="0" smtClean="0">
                <a:latin typeface="Times New Roman" panose="02020603050405020304" pitchFamily="18" charset="0"/>
                <a:cs typeface="Times New Roman" panose="02020603050405020304" pitchFamily="18" charset="0"/>
              </a:rPr>
              <a:t>This means that there is increase in the number of patients who are visiting the hospitals to seek medication</a:t>
            </a:r>
          </a:p>
          <a:p>
            <a:r>
              <a:rPr lang="en-US" sz="1900" dirty="0" smtClean="0">
                <a:latin typeface="Times New Roman" panose="02020603050405020304" pitchFamily="18" charset="0"/>
                <a:cs typeface="Times New Roman" panose="02020603050405020304" pitchFamily="18" charset="0"/>
              </a:rPr>
              <a:t>The staff should be able to have a good record keeping in order to have the  accurate information pertaining the number of DRG and the respective cases that have been </a:t>
            </a:r>
            <a:r>
              <a:rPr lang="en-US" sz="1900" dirty="0" smtClean="0">
                <a:latin typeface="Times New Roman" panose="02020603050405020304" pitchFamily="18" charset="0"/>
                <a:cs typeface="Times New Roman" panose="02020603050405020304" pitchFamily="18" charset="0"/>
              </a:rPr>
              <a:t>reported </a:t>
            </a:r>
            <a:r>
              <a:rPr lang="en-US"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Jalisi</a:t>
            </a:r>
            <a:r>
              <a:rPr lang="en-US" sz="2000" dirty="0">
                <a:latin typeface="Times New Roman" panose="02020603050405020304" pitchFamily="18" charset="0"/>
                <a:cs typeface="Times New Roman" panose="02020603050405020304" pitchFamily="18" charset="0"/>
              </a:rPr>
              <a:t> et al., 2014). </a:t>
            </a:r>
            <a:r>
              <a:rPr lang="en-US" sz="1900" dirty="0" smtClean="0">
                <a:latin typeface="Times New Roman" panose="02020603050405020304" pitchFamily="18" charset="0"/>
                <a:cs typeface="Times New Roman" panose="02020603050405020304" pitchFamily="18" charset="0"/>
              </a:rPr>
              <a:t>. </a:t>
            </a:r>
            <a:endParaRPr lang="en-US" sz="1900" dirty="0" smtClean="0">
              <a:latin typeface="Times New Roman" panose="02020603050405020304" pitchFamily="18" charset="0"/>
              <a:cs typeface="Times New Roman" panose="02020603050405020304" pitchFamily="18" charset="0"/>
            </a:endParaRPr>
          </a:p>
          <a:p>
            <a:r>
              <a:rPr lang="en-US" sz="1900" dirty="0" smtClean="0">
                <a:latin typeface="Times New Roman" panose="02020603050405020304" pitchFamily="18" charset="0"/>
                <a:cs typeface="Times New Roman" panose="02020603050405020304" pitchFamily="18" charset="0"/>
              </a:rPr>
              <a:t>The staff should also improve on the kind of service that they offer to their inpatients so that they can attract more clients to visit their premises and seek medical services.</a:t>
            </a:r>
          </a:p>
          <a:p>
            <a:endParaRPr lang="en-US" dirty="0" smtClean="0"/>
          </a:p>
        </p:txBody>
      </p:sp>
    </p:spTree>
    <p:extLst>
      <p:ext uri="{BB962C8B-B14F-4D97-AF65-F5344CB8AC3E}">
        <p14:creationId xmlns:p14="http://schemas.microsoft.com/office/powerpoint/2010/main" val="2989134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6454" y="628650"/>
            <a:ext cx="6578427" cy="504825"/>
          </a:xfrm>
        </p:spPr>
        <p:txBody>
          <a:bodyPr>
            <a:noAutofit/>
          </a:bodyPr>
          <a:lstStyle/>
          <a:p>
            <a:pPr algn="ctr"/>
            <a:r>
              <a:rPr lang="en-US" dirty="0" smtClean="0">
                <a:solidFill>
                  <a:schemeClr val="tx1"/>
                </a:solidFill>
                <a:latin typeface="Times New Roman" panose="02020603050405020304" pitchFamily="18" charset="0"/>
                <a:cs typeface="Times New Roman" panose="02020603050405020304" pitchFamily="18" charset="0"/>
              </a:rPr>
              <a:t>References</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10241" y="1765300"/>
            <a:ext cx="8390503" cy="4046921"/>
          </a:xfrm>
        </p:spPr>
        <p:txBody>
          <a:bodyPr>
            <a:normAutofit/>
          </a:bodyPr>
          <a:lstStyle/>
          <a:p>
            <a:pPr marL="457200" indent="-457200" algn="just">
              <a:buNone/>
            </a:pPr>
            <a:r>
              <a:rPr lang="en-US" sz="2000" dirty="0">
                <a:latin typeface="Times New Roman" panose="02020603050405020304" pitchFamily="18" charset="0"/>
                <a:cs typeface="Times New Roman" panose="02020603050405020304" pitchFamily="18" charset="0"/>
              </a:rPr>
              <a:t>Aiello, F. A., </a:t>
            </a:r>
            <a:r>
              <a:rPr lang="en-US" sz="2000" dirty="0" err="1">
                <a:latin typeface="Times New Roman" panose="02020603050405020304" pitchFamily="18" charset="0"/>
                <a:cs typeface="Times New Roman" panose="02020603050405020304" pitchFamily="18" charset="0"/>
              </a:rPr>
              <a:t>Judelson</a:t>
            </a:r>
            <a:r>
              <a:rPr lang="en-US" sz="2000" dirty="0">
                <a:latin typeface="Times New Roman" panose="02020603050405020304" pitchFamily="18" charset="0"/>
                <a:cs typeface="Times New Roman" panose="02020603050405020304" pitchFamily="18" charset="0"/>
              </a:rPr>
              <a:t>, D. R., </a:t>
            </a:r>
            <a:r>
              <a:rPr lang="en-US" sz="2000" dirty="0" err="1">
                <a:latin typeface="Times New Roman" panose="02020603050405020304" pitchFamily="18" charset="0"/>
                <a:cs typeface="Times New Roman" panose="02020603050405020304" pitchFamily="18" charset="0"/>
              </a:rPr>
              <a:t>Durgin</a:t>
            </a:r>
            <a:r>
              <a:rPr lang="en-US" sz="2000" dirty="0">
                <a:latin typeface="Times New Roman" panose="02020603050405020304" pitchFamily="18" charset="0"/>
                <a:cs typeface="Times New Roman" panose="02020603050405020304" pitchFamily="18" charset="0"/>
              </a:rPr>
              <a:t>, J., Simons, J. P., Durocher, D., </a:t>
            </a:r>
            <a:r>
              <a:rPr lang="en-US" sz="2000" dirty="0" err="1">
                <a:latin typeface="Times New Roman" panose="02020603050405020304" pitchFamily="18" charset="0"/>
                <a:cs typeface="Times New Roman" panose="02020603050405020304" pitchFamily="18" charset="0"/>
              </a:rPr>
              <a:t>Doucet</a:t>
            </a:r>
            <a:r>
              <a:rPr lang="en-US" sz="2000" dirty="0">
                <a:latin typeface="Times New Roman" panose="02020603050405020304" pitchFamily="18" charset="0"/>
                <a:cs typeface="Times New Roman" panose="02020603050405020304" pitchFamily="18" charset="0"/>
              </a:rPr>
              <a:t>, D. R., ... &amp; </a:t>
            </a:r>
            <a:r>
              <a:rPr lang="en-US" sz="2000" dirty="0" err="1">
                <a:latin typeface="Times New Roman" panose="02020603050405020304" pitchFamily="18" charset="0"/>
                <a:cs typeface="Times New Roman" panose="02020603050405020304" pitchFamily="18" charset="0"/>
              </a:rPr>
              <a:t>Schanzer</a:t>
            </a:r>
            <a:r>
              <a:rPr lang="en-US" sz="2000" dirty="0">
                <a:latin typeface="Times New Roman" panose="02020603050405020304" pitchFamily="18" charset="0"/>
                <a:cs typeface="Times New Roman" panose="02020603050405020304" pitchFamily="18" charset="0"/>
              </a:rPr>
              <a:t>, A. (2017). SS27 A Physician-Led Initiative to Improve Clinical Documentation Results in Improved Case-Mix Index and Increased Contribution Margin. </a:t>
            </a:r>
            <a:r>
              <a:rPr lang="en-US" sz="2000" i="1" dirty="0">
                <a:latin typeface="Times New Roman" panose="02020603050405020304" pitchFamily="18" charset="0"/>
                <a:cs typeface="Times New Roman" panose="02020603050405020304" pitchFamily="18" charset="0"/>
              </a:rPr>
              <a:t>Journal of Vascular Surgery</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65</a:t>
            </a:r>
            <a:r>
              <a:rPr lang="en-US" sz="2000" dirty="0">
                <a:latin typeface="Times New Roman" panose="02020603050405020304" pitchFamily="18" charset="0"/>
                <a:cs typeface="Times New Roman" panose="02020603050405020304" pitchFamily="18" charset="0"/>
              </a:rPr>
              <a:t>(6), 138S-139S</a:t>
            </a:r>
            <a:r>
              <a:rPr lang="en-US" sz="2000" dirty="0" smtClean="0">
                <a:latin typeface="Times New Roman" panose="02020603050405020304" pitchFamily="18" charset="0"/>
                <a:cs typeface="Times New Roman" panose="02020603050405020304" pitchFamily="18" charset="0"/>
              </a:rPr>
              <a:t>.</a:t>
            </a:r>
          </a:p>
          <a:p>
            <a:pPr marL="457200" indent="-457200" algn="just">
              <a:buNone/>
            </a:pPr>
            <a:r>
              <a:rPr lang="en-US" sz="2000" dirty="0" err="1">
                <a:latin typeface="Times New Roman" panose="02020603050405020304" pitchFamily="18" charset="0"/>
                <a:cs typeface="Times New Roman" panose="02020603050405020304" pitchFamily="18" charset="0"/>
              </a:rPr>
              <a:t>Jalisi</a:t>
            </a:r>
            <a:r>
              <a:rPr lang="en-US" sz="2000" dirty="0">
                <a:latin typeface="Times New Roman" panose="02020603050405020304" pitchFamily="18" charset="0"/>
                <a:cs typeface="Times New Roman" panose="02020603050405020304" pitchFamily="18" charset="0"/>
              </a:rPr>
              <a:t>, S., </a:t>
            </a:r>
            <a:r>
              <a:rPr lang="en-US" sz="2000" dirty="0" err="1">
                <a:latin typeface="Times New Roman" panose="02020603050405020304" pitchFamily="18" charset="0"/>
                <a:cs typeface="Times New Roman" panose="02020603050405020304" pitchFamily="18" charset="0"/>
              </a:rPr>
              <a:t>Sanan</a:t>
            </a:r>
            <a:r>
              <a:rPr lang="en-US" sz="2000" dirty="0">
                <a:latin typeface="Times New Roman" panose="02020603050405020304" pitchFamily="18" charset="0"/>
                <a:cs typeface="Times New Roman" panose="02020603050405020304" pitchFamily="18" charset="0"/>
              </a:rPr>
              <a:t>, A., </a:t>
            </a:r>
            <a:r>
              <a:rPr lang="en-US" sz="2000" dirty="0" err="1">
                <a:latin typeface="Times New Roman" panose="02020603050405020304" pitchFamily="18" charset="0"/>
                <a:cs typeface="Times New Roman" panose="02020603050405020304" pitchFamily="18" charset="0"/>
              </a:rPr>
              <a:t>Mcdonough</a:t>
            </a:r>
            <a:r>
              <a:rPr lang="en-US" sz="2000" dirty="0">
                <a:latin typeface="Times New Roman" panose="02020603050405020304" pitchFamily="18" charset="0"/>
                <a:cs typeface="Times New Roman" panose="02020603050405020304" pitchFamily="18" charset="0"/>
              </a:rPr>
              <a:t>, K., Hussein, K., Platt, M., Truong, M. T., ... &amp; </a:t>
            </a:r>
            <a:r>
              <a:rPr lang="en-US" sz="2000" dirty="0" err="1">
                <a:latin typeface="Times New Roman" panose="02020603050405020304" pitchFamily="18" charset="0"/>
                <a:cs typeface="Times New Roman" panose="02020603050405020304" pitchFamily="18" charset="0"/>
              </a:rPr>
              <a:t>Burkey</a:t>
            </a:r>
            <a:r>
              <a:rPr lang="en-US" sz="2000" dirty="0">
                <a:latin typeface="Times New Roman" panose="02020603050405020304" pitchFamily="18" charset="0"/>
                <a:cs typeface="Times New Roman" panose="02020603050405020304" pitchFamily="18" charset="0"/>
              </a:rPr>
              <a:t>, B. B. (2014). Economic impact of a head and neck oncologic surgeon: The case mix index. </a:t>
            </a:r>
            <a:r>
              <a:rPr lang="en-US" sz="2000" i="1" dirty="0">
                <a:latin typeface="Times New Roman" panose="02020603050405020304" pitchFamily="18" charset="0"/>
                <a:cs typeface="Times New Roman" panose="02020603050405020304" pitchFamily="18" charset="0"/>
              </a:rPr>
              <a:t>Head &amp; neck</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36</a:t>
            </a:r>
            <a:r>
              <a:rPr lang="en-US" sz="2000" dirty="0">
                <a:latin typeface="Times New Roman" panose="02020603050405020304" pitchFamily="18" charset="0"/>
                <a:cs typeface="Times New Roman" panose="02020603050405020304" pitchFamily="18" charset="0"/>
              </a:rPr>
              <a:t>(10), 1420-1424</a:t>
            </a:r>
            <a:r>
              <a:rPr lang="en-US" sz="2000" dirty="0" smtClean="0">
                <a:latin typeface="Times New Roman" panose="02020603050405020304" pitchFamily="18" charset="0"/>
                <a:cs typeface="Times New Roman" panose="02020603050405020304" pitchFamily="18" charset="0"/>
              </a:rPr>
              <a:t>.</a:t>
            </a:r>
          </a:p>
          <a:p>
            <a:pPr marL="457200" indent="-457200" algn="just">
              <a:buNone/>
            </a:pPr>
            <a:r>
              <a:rPr lang="en-US" sz="2000" dirty="0">
                <a:latin typeface="Times New Roman" panose="02020603050405020304" pitchFamily="18" charset="0"/>
                <a:cs typeface="Times New Roman" panose="02020603050405020304" pitchFamily="18" charset="0"/>
              </a:rPr>
              <a:t>Rosenbaum, B. P., Lorenz, R. R., Luther, R. B., Knowles-Ward, L., Kelly, D. L., &amp; Weil, R. J. (2014). Improving and measuring inpatient documentation of medical care within the MS-DRG system: education, monitoring, and normalized case mix index. </a:t>
            </a:r>
            <a:r>
              <a:rPr lang="en-US" sz="2000" i="1" dirty="0">
                <a:latin typeface="Times New Roman" panose="02020603050405020304" pitchFamily="18" charset="0"/>
                <a:cs typeface="Times New Roman" panose="02020603050405020304" pitchFamily="18" charset="0"/>
              </a:rPr>
              <a:t>Perspectives in health information management</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11</a:t>
            </a:r>
            <a:r>
              <a:rPr lang="en-US" sz="2000" dirty="0">
                <a:latin typeface="Times New Roman" panose="02020603050405020304" pitchFamily="18" charset="0"/>
                <a:cs typeface="Times New Roman" panose="02020603050405020304" pitchFamily="18" charset="0"/>
              </a:rPr>
              <a:t>(Summer).</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59287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125</TotalTime>
  <Words>1510</Words>
  <Application>Microsoft Office PowerPoint</Application>
  <PresentationFormat>Widescreen</PresentationFormat>
  <Paragraphs>75</Paragraphs>
  <Slides>7</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Times New Roman</vt:lpstr>
      <vt:lpstr>Trebuchet MS</vt:lpstr>
      <vt:lpstr>Wingdings</vt:lpstr>
      <vt:lpstr>Wingdings 3</vt:lpstr>
      <vt:lpstr>Facet</vt:lpstr>
      <vt:lpstr>The Case Mix Index Student’s Name  Institutional Affiliation  Date </vt:lpstr>
      <vt:lpstr>Introduction</vt:lpstr>
      <vt:lpstr>Case Mix Adjustment.</vt:lpstr>
      <vt:lpstr>Case Mix Adjustment</vt:lpstr>
      <vt:lpstr>Importance of the CMI</vt:lpstr>
      <vt:lpstr>Analysis of CIMU Data</vt:lpstr>
      <vt:lpstr>References</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 Mix Index Name  Institution  Date</dc:title>
  <dc:creator>Bricky</dc:creator>
  <cp:lastModifiedBy>admin</cp:lastModifiedBy>
  <cp:revision>18</cp:revision>
  <dcterms:created xsi:type="dcterms:W3CDTF">2018-10-13T13:02:07Z</dcterms:created>
  <dcterms:modified xsi:type="dcterms:W3CDTF">2018-10-13T16:24:36Z</dcterms:modified>
</cp:coreProperties>
</file>